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744" r:id="rId1"/>
  </p:sldMasterIdLst>
  <p:notesMasterIdLst>
    <p:notesMasterId r:id="rId12"/>
  </p:notesMasterIdLst>
  <p:sldIdLst>
    <p:sldId id="256" r:id="rId2"/>
    <p:sldId id="257" r:id="rId3"/>
    <p:sldId id="267" r:id="rId4"/>
    <p:sldId id="261" r:id="rId5"/>
    <p:sldId id="258" r:id="rId6"/>
    <p:sldId id="259" r:id="rId7"/>
    <p:sldId id="271" r:id="rId8"/>
    <p:sldId id="260" r:id="rId9"/>
    <p:sldId id="263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660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7F624-B5AD-43EE-99A8-7574E241F7BE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BC2DB-21D6-4676-B6A3-D03B6827FA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88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checker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osp.ru/data/489/821/1235/018_5.gif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www.osp.ru/data/454/821/1235/018_3.gif" TargetMode="Externa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25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www.osp.ru/data/491/821/1235/018_4.gif" TargetMode="Externa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7.jpeg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emf"/><Relationship Id="rId11" Type="http://schemas.openxmlformats.org/officeDocument/2006/relationships/image" Target="../media/image36.e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38.jpeg"/><Relationship Id="rId9" Type="http://schemas.openxmlformats.org/officeDocument/2006/relationships/image" Target="../media/image3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571472" y="500042"/>
            <a:ext cx="792961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unset" dir="t"/>
            </a:scene3d>
            <a:sp3d prstMaterial="metal"/>
          </a:bodyPr>
          <a:lstStyle/>
          <a:p>
            <a:pPr algn="ctr"/>
            <a:r>
              <a:rPr lang="ru-RU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</a:rPr>
              <a:t>Как люди в старину считали</a:t>
            </a:r>
            <a:endParaRPr lang="ru-RU" sz="8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  <a:effectLst/>
            </a:endParaRPr>
          </a:p>
        </p:txBody>
      </p:sp>
      <p:pic>
        <p:nvPicPr>
          <p:cNvPr id="17" name="Picture 9" descr="DIVSPIR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42842" y="3857628"/>
            <a:ext cx="2143141" cy="2696187"/>
          </a:xfrm>
          <a:prstGeom prst="rect">
            <a:avLst/>
          </a:prstGeom>
          <a:noFill/>
        </p:spPr>
      </p:pic>
      <p:pic>
        <p:nvPicPr>
          <p:cNvPr id="18" name="Picture 7" descr="CAME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5357826"/>
            <a:ext cx="2024067" cy="1214440"/>
          </a:xfrm>
          <a:prstGeom prst="rect">
            <a:avLst/>
          </a:prstGeom>
          <a:noFill/>
        </p:spPr>
      </p:pic>
      <p:pic>
        <p:nvPicPr>
          <p:cNvPr id="20" name="Picture 7" descr="CAME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5572140"/>
            <a:ext cx="1905003" cy="1143002"/>
          </a:xfrm>
          <a:prstGeom prst="rect">
            <a:avLst/>
          </a:prstGeom>
          <a:noFill/>
        </p:spPr>
      </p:pic>
      <p:pic>
        <p:nvPicPr>
          <p:cNvPr id="21" name="Picture 7" descr="CAME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5500702"/>
            <a:ext cx="1905003" cy="1143002"/>
          </a:xfrm>
          <a:prstGeom prst="rect">
            <a:avLst/>
          </a:prstGeom>
          <a:noFill/>
        </p:spPr>
      </p:pic>
      <p:pic>
        <p:nvPicPr>
          <p:cNvPr id="22" name="Picture 7" descr="CAME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8997" y="5714998"/>
            <a:ext cx="1905003" cy="1143002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00042"/>
            <a:ext cx="60722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Первобытные народы 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285860"/>
            <a:ext cx="72152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 smtClean="0"/>
              <a:t>Ещё недавно существовали племена, в языке которых были названия только двух чисел: </a:t>
            </a:r>
            <a:r>
              <a:rPr lang="ru-RU" sz="2400" b="1" dirty="0" smtClean="0">
                <a:solidFill>
                  <a:srgbClr val="C00000"/>
                </a:solidFill>
              </a:rPr>
              <a:t>один и два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6" name="Picture 1" descr="189052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14817"/>
            <a:ext cx="4429156" cy="2446461"/>
          </a:xfrm>
          <a:prstGeom prst="cloud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7" name="Picture 14" descr="ABOR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3714752"/>
            <a:ext cx="1257309" cy="1428760"/>
          </a:xfrm>
          <a:prstGeom prst="rect">
            <a:avLst/>
          </a:prstGeom>
          <a:noFill/>
        </p:spPr>
      </p:pic>
      <p:pic>
        <p:nvPicPr>
          <p:cNvPr id="8" name="Picture 11" descr="TRE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71678"/>
            <a:ext cx="2105030" cy="2162702"/>
          </a:xfrm>
          <a:prstGeom prst="rect">
            <a:avLst/>
          </a:prstGeom>
          <a:noFill/>
        </p:spPr>
      </p:pic>
      <p:pic>
        <p:nvPicPr>
          <p:cNvPr id="9" name="Picture 11" descr="TRE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2143116"/>
            <a:ext cx="1390650" cy="1428750"/>
          </a:xfrm>
          <a:prstGeom prst="rect">
            <a:avLst/>
          </a:prstGeom>
          <a:noFill/>
        </p:spPr>
      </p:pic>
      <p:pic>
        <p:nvPicPr>
          <p:cNvPr id="10" name="Picture 11" descr="TRE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4857760"/>
            <a:ext cx="1676402" cy="1722331"/>
          </a:xfrm>
          <a:prstGeom prst="rect">
            <a:avLst/>
          </a:prstGeom>
          <a:noFill/>
        </p:spPr>
      </p:pic>
      <p:pic>
        <p:nvPicPr>
          <p:cNvPr id="11" name="Picture 11" descr="TRE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4286256"/>
            <a:ext cx="962054" cy="98841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285984" y="207167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ru-RU" b="1" dirty="0" smtClean="0"/>
              <a:t>Туземцы считали так :</a:t>
            </a:r>
          </a:p>
          <a:p>
            <a:pPr eaLnBrk="0" hangingPunct="0"/>
            <a:r>
              <a:rPr lang="ru-RU" b="1" dirty="0" smtClean="0"/>
              <a:t> 1 - «</a:t>
            </a:r>
            <a:r>
              <a:rPr lang="ru-RU" b="1" dirty="0" err="1" smtClean="0"/>
              <a:t>урапун</a:t>
            </a:r>
            <a:r>
              <a:rPr lang="ru-RU" b="1" dirty="0" smtClean="0"/>
              <a:t>»   </a:t>
            </a:r>
          </a:p>
          <a:p>
            <a:pPr eaLnBrk="0" hangingPunct="0"/>
            <a:r>
              <a:rPr lang="ru-RU" b="1" dirty="0" smtClean="0"/>
              <a:t>2 - «</a:t>
            </a:r>
            <a:r>
              <a:rPr lang="ru-RU" b="1" dirty="0" err="1" smtClean="0"/>
              <a:t>окоза</a:t>
            </a:r>
            <a:r>
              <a:rPr lang="ru-RU" b="1" dirty="0" smtClean="0"/>
              <a:t>»   </a:t>
            </a:r>
          </a:p>
          <a:p>
            <a:pPr eaLnBrk="0" hangingPunct="0"/>
            <a:r>
              <a:rPr lang="ru-RU" b="1" dirty="0" smtClean="0"/>
              <a:t> 3 - «</a:t>
            </a:r>
            <a:r>
              <a:rPr lang="ru-RU" b="1" dirty="0" err="1" smtClean="0"/>
              <a:t>окоза</a:t>
            </a:r>
            <a:r>
              <a:rPr lang="ru-RU" b="1" dirty="0" smtClean="0"/>
              <a:t> - </a:t>
            </a:r>
            <a:r>
              <a:rPr lang="ru-RU" b="1" dirty="0" err="1" smtClean="0"/>
              <a:t>урапун</a:t>
            </a:r>
            <a:r>
              <a:rPr lang="ru-RU" b="1" dirty="0" smtClean="0"/>
              <a:t>»  </a:t>
            </a:r>
          </a:p>
          <a:p>
            <a:pPr eaLnBrk="0" hangingPunct="0"/>
            <a:r>
              <a:rPr lang="ru-RU" b="1" dirty="0" smtClean="0"/>
              <a:t>4 - «</a:t>
            </a:r>
            <a:r>
              <a:rPr lang="ru-RU" b="1" dirty="0" err="1" smtClean="0"/>
              <a:t>окоза</a:t>
            </a:r>
            <a:r>
              <a:rPr lang="ru-RU" b="1" dirty="0" smtClean="0"/>
              <a:t> - </a:t>
            </a:r>
            <a:r>
              <a:rPr lang="ru-RU" b="1" dirty="0" err="1" smtClean="0"/>
              <a:t>окоза</a:t>
            </a:r>
            <a:r>
              <a:rPr lang="ru-RU" b="1" dirty="0" smtClean="0"/>
              <a:t>»   </a:t>
            </a:r>
          </a:p>
          <a:p>
            <a:pPr eaLnBrk="0" hangingPunct="0"/>
            <a:r>
              <a:rPr lang="ru-RU" b="1" dirty="0" smtClean="0"/>
              <a:t> 5 - «</a:t>
            </a:r>
            <a:r>
              <a:rPr lang="ru-RU" b="1" dirty="0" err="1" smtClean="0"/>
              <a:t>окоза</a:t>
            </a:r>
            <a:r>
              <a:rPr lang="ru-RU" b="1" dirty="0" smtClean="0"/>
              <a:t> - </a:t>
            </a:r>
            <a:r>
              <a:rPr lang="ru-RU" b="1" dirty="0" err="1" smtClean="0"/>
              <a:t>окоза</a:t>
            </a:r>
            <a:r>
              <a:rPr lang="ru-RU" b="1" dirty="0" smtClean="0"/>
              <a:t> - </a:t>
            </a:r>
            <a:r>
              <a:rPr lang="ru-RU" b="1" dirty="0" err="1" smtClean="0"/>
              <a:t>урапун</a:t>
            </a:r>
            <a:r>
              <a:rPr lang="ru-RU" b="1" dirty="0" smtClean="0"/>
              <a:t>». . . . .</a:t>
            </a:r>
          </a:p>
          <a:p>
            <a:pPr eaLnBrk="0" hangingPunct="0"/>
            <a:r>
              <a:rPr lang="ru-RU" b="1" dirty="0" smtClean="0"/>
              <a:t>Все остальные числа - </a:t>
            </a:r>
            <a:r>
              <a:rPr lang="ru-RU" b="1" dirty="0" smtClean="0">
                <a:solidFill>
                  <a:srgbClr val="C00000"/>
                </a:solidFill>
              </a:rPr>
              <a:t>«МНОГО» ! 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Picture 14" descr="ABOR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5143512"/>
            <a:ext cx="1292542" cy="1468798"/>
          </a:xfrm>
          <a:prstGeom prst="rect">
            <a:avLst/>
          </a:prstGeom>
          <a:noFill/>
        </p:spPr>
      </p:pic>
      <p:pic>
        <p:nvPicPr>
          <p:cNvPr id="14" name="Picture 14" descr="ABOR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5298281"/>
            <a:ext cx="1372552" cy="1559719"/>
          </a:xfrm>
          <a:prstGeom prst="rect">
            <a:avLst/>
          </a:prstGeom>
          <a:noFill/>
        </p:spPr>
      </p:pic>
      <p:grpSp>
        <p:nvGrpSpPr>
          <p:cNvPr id="15" name="Group 12"/>
          <p:cNvGrpSpPr>
            <a:grpSpLocks/>
          </p:cNvGrpSpPr>
          <p:nvPr/>
        </p:nvGrpSpPr>
        <p:grpSpPr bwMode="auto">
          <a:xfrm>
            <a:off x="7715272" y="357166"/>
            <a:ext cx="1214446" cy="1143008"/>
            <a:chOff x="4656" y="-144"/>
            <a:chExt cx="816" cy="816"/>
          </a:xfrm>
        </p:grpSpPr>
        <p:sp>
          <p:nvSpPr>
            <p:cNvPr id="16" name="AutoShape 13"/>
            <p:cNvSpPr>
              <a:spLocks noChangeArrowheads="1"/>
            </p:cNvSpPr>
            <p:nvPr/>
          </p:nvSpPr>
          <p:spPr bwMode="auto">
            <a:xfrm rot="2155759">
              <a:off x="4656" y="-144"/>
              <a:ext cx="816" cy="816"/>
            </a:xfrm>
            <a:prstGeom prst="irregularSeal2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 rot="2154322">
              <a:off x="4896" y="144"/>
              <a:ext cx="258" cy="28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00034" y="5643578"/>
            <a:ext cx="78581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Древний народ майя вместо самих цифр рисовал  страшные головы, как у пришельцев, и отличить одну голову-цифру от другой было очень трудно.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24577" name="Picture 1" descr="7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1214422"/>
            <a:ext cx="1597955" cy="1785950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14348" y="500042"/>
            <a:ext cx="66437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Древний народ Майя 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5" name="Picture 1" descr="7"/>
          <p:cNvPicPr>
            <a:picLocks noGrp="1"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214422"/>
            <a:ext cx="1409961" cy="1785950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6" name="Picture 1" descr="7"/>
          <p:cNvPicPr>
            <a:picLocks noGrp="1"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1357298"/>
            <a:ext cx="1460510" cy="1643074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7" name="Picture 1" descr="7"/>
          <p:cNvPicPr>
            <a:picLocks noGrp="1"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1428736"/>
            <a:ext cx="1643074" cy="1643074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8" name="Picture 1" descr="7"/>
          <p:cNvPicPr>
            <a:picLocks noGrp="1"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29" y="1500174"/>
            <a:ext cx="1804749" cy="1714512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9" name="Picture 1" descr="7"/>
          <p:cNvPicPr>
            <a:picLocks noGrp="1"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1" y="3286124"/>
            <a:ext cx="1396613" cy="1643074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10" name="Picture 1" descr="7"/>
          <p:cNvPicPr>
            <a:picLocks noGrp="1"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57356" y="3357562"/>
            <a:ext cx="1428760" cy="1643074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11" name="Picture 1" descr="7"/>
          <p:cNvPicPr>
            <a:picLocks noGrp="1"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28992" y="3429000"/>
            <a:ext cx="1488918" cy="1571636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12" name="Picture 1" descr="7"/>
          <p:cNvPicPr>
            <a:picLocks noGrp="1"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4941" y="3571876"/>
            <a:ext cx="1624275" cy="1714512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13" name="Picture 1" descr="7"/>
          <p:cNvPicPr>
            <a:picLocks noGrp="1"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72330" y="3714752"/>
            <a:ext cx="1643074" cy="1571636"/>
          </a:xfrm>
          <a:prstGeom prst="flowChartMultidocumen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http://www.osp.ru/data/489/821/1235/018_5.gif"/>
          <p:cNvPicPr>
            <a:picLocks noChangeAspect="1" noChangeArrowheads="1"/>
          </p:cNvPicPr>
          <p:nvPr/>
        </p:nvPicPr>
        <p:blipFill>
          <a:blip r:embed="rId2" r:link="rId3"/>
          <a:stretch>
            <a:fillRect/>
          </a:stretch>
        </p:blipFill>
        <p:spPr bwMode="auto">
          <a:xfrm>
            <a:off x="0" y="428604"/>
            <a:ext cx="9146422" cy="6429396"/>
          </a:xfrm>
          <a:prstGeom prst="rect">
            <a:avLst/>
          </a:prstGeom>
          <a:noFill/>
          <a:ln>
            <a:noFill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14282" y="1142984"/>
            <a:ext cx="60722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ухитрялись писать любое число, используя только точку, линию и кружочек</a:t>
            </a:r>
            <a:b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endParaRPr kumimoji="0" lang="ru-RU" sz="1600" b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2867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500042"/>
            <a:ext cx="5143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Индейцы Майя 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18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3"/>
            <a:ext cx="4572000" cy="637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018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28604"/>
            <a:ext cx="45720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5857892"/>
            <a:ext cx="75723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Точка, палочка, узелок, птичка, спираль –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всё это цифры! 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285728"/>
            <a:ext cx="62151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В древней Месопотамии 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75" name="Рисунок 74" descr="http://goldlara.narod.ru/numbers/numbers.files/image001.jpg"/>
          <p:cNvPicPr/>
          <p:nvPr/>
        </p:nvPicPr>
        <p:blipFill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214678" y="1285860"/>
            <a:ext cx="135732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http://www.osp.ru/data/454/821/1235/018_3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357166"/>
            <a:ext cx="9144000" cy="6500834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928794" y="5286388"/>
            <a:ext cx="62865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А это египетские цифры от 1 до 10. Интересно, сколько времени тратили египетские школьники, чтобы изобразить 6 или 9? Зато для больших и огромных чисел египтяне придумали отдельные значки. 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500042"/>
            <a:ext cx="5143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Древний Египет 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8" name="Picture 5" descr="TUTMAS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11" y="0"/>
            <a:ext cx="1357290" cy="181786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Рисунок 6" descr="http://goldlara.narod.ru/numbers/numbers.files/image00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642974" y="428604"/>
            <a:ext cx="200025" cy="285750"/>
          </a:xfrm>
          <a:prstGeom prst="rect">
            <a:avLst/>
          </a:prstGeom>
          <a:noFill/>
        </p:spPr>
      </p:pic>
      <p:pic>
        <p:nvPicPr>
          <p:cNvPr id="12" name="Picture 6" descr="Числа в Египте"/>
          <p:cNvPicPr>
            <a:picLocks noChangeAspect="1" noChangeArrowheads="1"/>
          </p:cNvPicPr>
          <p:nvPr/>
        </p:nvPicPr>
        <p:blipFill>
          <a:blip r:embed="rId4"/>
          <a:srcRect l="5356" t="9302" b="27907"/>
          <a:stretch>
            <a:fillRect/>
          </a:stretch>
        </p:blipFill>
        <p:spPr bwMode="auto">
          <a:xfrm>
            <a:off x="1928794" y="357166"/>
            <a:ext cx="7215206" cy="3071834"/>
          </a:xfrm>
          <a:prstGeom prst="rect">
            <a:avLst/>
          </a:prstGeom>
          <a:noFill/>
        </p:spPr>
      </p:pic>
      <p:pic>
        <p:nvPicPr>
          <p:cNvPr id="13" name="Picture 5" descr="TUTMAS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1785950" cy="314327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285852" y="3429000"/>
            <a:ext cx="6572280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10.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Такими путами египтяне связывали коров</a:t>
            </a:r>
            <a:endParaRPr lang="ru-RU" b="1" dirty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3857628"/>
            <a:ext cx="8929718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100.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Это мерная веревка, которой измеряли земельные участки после разлива Нила</a:t>
            </a:r>
            <a:endParaRPr lang="ru-RU" b="1" dirty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4286256"/>
            <a:ext cx="9001156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207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1 000.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Вы когда-нибудь видели цветущий лотос? Если нет, то вам никогда не понять, почему Египтяне присвоили такое значение изображению этого цветка.</a:t>
            </a:r>
            <a:endParaRPr lang="ru-RU" b="1" dirty="0"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9" name="Picture 8" descr="Стенд - Египетский корабль"/>
          <p:cNvPicPr>
            <a:picLocks noChangeAspect="1" noChangeArrowheads="1"/>
          </p:cNvPicPr>
          <p:nvPr/>
        </p:nvPicPr>
        <p:blipFill>
          <a:blip r:embed="rId6">
            <a:lum contrast="18000"/>
          </a:blip>
          <a:srcRect l="2469" t="3397"/>
          <a:stretch>
            <a:fillRect/>
          </a:stretch>
        </p:blipFill>
        <p:spPr bwMode="auto">
          <a:xfrm>
            <a:off x="2071670" y="5214950"/>
            <a:ext cx="7072330" cy="1643050"/>
          </a:xfrm>
          <a:prstGeom prst="rect">
            <a:avLst/>
          </a:prstGeom>
          <a:noFill/>
        </p:spPr>
      </p:pic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0" y="5214950"/>
          <a:ext cx="2040236" cy="16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Clip" r:id="rId7" imgW="1213200" imgH="723960" progId="">
                  <p:embed/>
                </p:oleObj>
              </mc:Choice>
              <mc:Fallback>
                <p:oleObj name="Clip" r:id="rId7" imgW="1213200" imgH="7239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214950"/>
                        <a:ext cx="2040236" cy="164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http://www.osp.ru/data/491/821/1235/018_4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928662" y="357166"/>
            <a:ext cx="8215338" cy="63579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57290" y="714356"/>
            <a:ext cx="5143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Древний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 </a:t>
            </a:r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Китай 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6" name="Picture 4" descr="U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793905">
            <a:off x="7379788" y="4349132"/>
            <a:ext cx="1214446" cy="2530096"/>
          </a:xfrm>
          <a:prstGeom prst="rect">
            <a:avLst/>
          </a:prstGeom>
          <a:noFill/>
        </p:spPr>
      </p:pic>
      <p:pic>
        <p:nvPicPr>
          <p:cNvPr id="7" name="Picture 13" descr="Стенд - Счет иероглифы Китай"/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28662" cy="6858000"/>
          </a:xfrm>
          <a:prstGeom prst="rect">
            <a:avLst/>
          </a:prstGeom>
          <a:noFill/>
        </p:spPr>
      </p:pic>
      <p:pic>
        <p:nvPicPr>
          <p:cNvPr id="8" name="Picture 4" descr="U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214290"/>
            <a:ext cx="685800" cy="1428750"/>
          </a:xfrm>
          <a:prstGeom prst="rect">
            <a:avLst/>
          </a:prstGeom>
          <a:noFill/>
        </p:spPr>
      </p:pic>
      <p:pic>
        <p:nvPicPr>
          <p:cNvPr id="9" name="Picture 4" descr="U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58200" y="214290"/>
            <a:ext cx="685800" cy="1428750"/>
          </a:xfrm>
          <a:prstGeom prst="rect">
            <a:avLst/>
          </a:prstGeom>
          <a:noFill/>
        </p:spPr>
      </p:pic>
      <p:pic>
        <p:nvPicPr>
          <p:cNvPr id="10" name="Picture 4" descr="U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152118" flipH="1">
            <a:off x="3764396" y="4712444"/>
            <a:ext cx="642942" cy="1428750"/>
          </a:xfrm>
          <a:prstGeom prst="rect">
            <a:avLst/>
          </a:prstGeom>
          <a:noFill/>
        </p:spPr>
      </p:pic>
      <p:pic>
        <p:nvPicPr>
          <p:cNvPr id="11" name="Picture 4" descr="U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5072074"/>
            <a:ext cx="685800" cy="1428750"/>
          </a:xfrm>
          <a:prstGeom prst="rect">
            <a:avLst/>
          </a:prstGeom>
          <a:noFill/>
        </p:spPr>
      </p:pic>
      <p:pic>
        <p:nvPicPr>
          <p:cNvPr id="12" name="Picture 4" descr="U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5214950"/>
            <a:ext cx="685800" cy="142875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 descr="018_7"/>
          <p:cNvPicPr>
            <a:picLocks noChangeAspect="1" noChangeArrowheads="1"/>
          </p:cNvPicPr>
          <p:nvPr/>
        </p:nvPicPr>
        <p:blipFill>
          <a:blip r:embed="rId2"/>
          <a:srcRect t="5882" r="1206" b="5882"/>
          <a:stretch>
            <a:fillRect/>
          </a:stretch>
        </p:blipFill>
        <p:spPr bwMode="auto">
          <a:xfrm>
            <a:off x="2428860" y="5357826"/>
            <a:ext cx="6715140" cy="1500174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 rot="10800000" flipV="1">
            <a:off x="2571736" y="3857628"/>
            <a:ext cx="65722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Самые удобные цифры – те, к которым мы привыкли – придумали в глубокой древности индийцы.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Они же изобрели удивительную цифру – 0. Потом индийские цифры немного видоизменили арабы.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И с тех пор этими цифрами пользуется весь мир.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5" name="Picture 10" descr="Стенд - будд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9"/>
            <a:ext cx="2428892" cy="6572272"/>
          </a:xfrm>
          <a:prstGeom prst="rect">
            <a:avLst/>
          </a:prstGeom>
          <a:noFill/>
        </p:spPr>
      </p:pic>
      <p:pic>
        <p:nvPicPr>
          <p:cNvPr id="20484" name="Picture 4" descr="image09_0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00298" y="1000108"/>
            <a:ext cx="664370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643174" y="285728"/>
            <a:ext cx="5143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Древняя Индия 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Documents and Settings\Ирина\Мои документы\Мои рисунки\img0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3607587" y="-178587"/>
            <a:ext cx="1928826" cy="9144000"/>
          </a:xfrm>
          <a:prstGeom prst="flowChartMagneticDrum">
            <a:avLst/>
          </a:prstGeom>
          <a:noFill/>
          <a:ln>
            <a:solidFill>
              <a:srgbClr val="006600"/>
            </a:solidFill>
          </a:ln>
        </p:spPr>
      </p:pic>
      <p:pic>
        <p:nvPicPr>
          <p:cNvPr id="3074" name="Picture 2" descr="C:\Documents and Settings\Ирина\Мои документы\Мои рисунки\img084.jpg"/>
          <p:cNvPicPr>
            <a:picLocks noChangeAspect="1" noChangeArrowheads="1"/>
          </p:cNvPicPr>
          <p:nvPr/>
        </p:nvPicPr>
        <p:blipFill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lum contrast="10000"/>
          </a:blip>
          <a:srcRect/>
          <a:stretch>
            <a:fillRect/>
          </a:stretch>
        </p:blipFill>
        <p:spPr bwMode="auto">
          <a:xfrm rot="5400000">
            <a:off x="3643305" y="-2214570"/>
            <a:ext cx="1857389" cy="9144001"/>
          </a:xfrm>
          <a:prstGeom prst="horizontalScroll">
            <a:avLst>
              <a:gd name="adj" fmla="val 20681"/>
            </a:avLst>
          </a:prstGeom>
          <a:noFill/>
          <a:ln>
            <a:solidFill>
              <a:srgbClr val="0066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357167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Так выглядели первые уравнения, составленные человеком 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3571876"/>
            <a:ext cx="4286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А что же написано здесь? </a:t>
            </a: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7429520" y="285729"/>
          <a:ext cx="1714480" cy="934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Clip" r:id="rId5" imgW="1638000" imgH="892080" progId="">
                  <p:embed/>
                </p:oleObj>
              </mc:Choice>
              <mc:Fallback>
                <p:oleObj name="Clip" r:id="rId5" imgW="1638000" imgH="89208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20" y="285729"/>
                        <a:ext cx="1714480" cy="934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" descr="C:\Documents and Settings\Ирина\Мои документы\Мои рисунки\img086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16200000">
            <a:off x="4280673" y="3648889"/>
            <a:ext cx="714380" cy="5275262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285852" y="5429264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Уравнение Диофанта,</a:t>
            </a:r>
            <a:r>
              <a:rPr lang="en-US" sz="28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 IV</a:t>
            </a:r>
            <a:r>
              <a:rPr lang="ru-RU" sz="28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 век нашей эры  </a:t>
            </a: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 flipH="1">
          <a:off x="7643834" y="5643578"/>
          <a:ext cx="1301775" cy="1022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Clip" r:id="rId8" imgW="1638000" imgH="892080" progId="">
                  <p:embed/>
                </p:oleObj>
              </mc:Choice>
              <mc:Fallback>
                <p:oleObj name="Clip" r:id="rId8" imgW="1638000" imgH="89208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7643834" y="5643578"/>
                        <a:ext cx="1301775" cy="10223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 flipH="1">
          <a:off x="214282" y="5786454"/>
          <a:ext cx="1095356" cy="808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Clip" r:id="rId10" imgW="1638000" imgH="892080" progId="">
                  <p:embed/>
                </p:oleObj>
              </mc:Choice>
              <mc:Fallback>
                <p:oleObj name="Clip" r:id="rId10" imgW="1638000" imgH="89208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214282" y="5786454"/>
                        <a:ext cx="1095356" cy="8080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383</TotalTime>
  <Words>169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Городская</vt:lpstr>
      <vt:lpstr>Clip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Хайруллина И.М.</dc:creator>
  <cp:lastModifiedBy>Хайруллина И.М.</cp:lastModifiedBy>
  <cp:revision>52</cp:revision>
  <dcterms:modified xsi:type="dcterms:W3CDTF">2017-09-02T04:46:05Z</dcterms:modified>
</cp:coreProperties>
</file>